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37"/>
  </p:notesMasterIdLst>
  <p:handoutMasterIdLst>
    <p:handoutMasterId r:id="rId38"/>
  </p:handoutMasterIdLst>
  <p:sldIdLst>
    <p:sldId id="283" r:id="rId5"/>
    <p:sldId id="305" r:id="rId6"/>
    <p:sldId id="306" r:id="rId7"/>
    <p:sldId id="307" r:id="rId8"/>
    <p:sldId id="308" r:id="rId9"/>
    <p:sldId id="311" r:id="rId10"/>
    <p:sldId id="312" r:id="rId11"/>
    <p:sldId id="313" r:id="rId12"/>
    <p:sldId id="314" r:id="rId13"/>
    <p:sldId id="315" r:id="rId14"/>
    <p:sldId id="316" r:id="rId15"/>
    <p:sldId id="291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18" r:id="rId24"/>
    <p:sldId id="292" r:id="rId25"/>
    <p:sldId id="293" r:id="rId26"/>
    <p:sldId id="294" r:id="rId27"/>
    <p:sldId id="295" r:id="rId28"/>
    <p:sldId id="296" r:id="rId29"/>
    <p:sldId id="297" r:id="rId30"/>
    <p:sldId id="302" r:id="rId31"/>
    <p:sldId id="299" r:id="rId32"/>
    <p:sldId id="300" r:id="rId33"/>
    <p:sldId id="289" r:id="rId34"/>
    <p:sldId id="288" r:id="rId35"/>
    <p:sldId id="28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F37021"/>
    <a:srgbClr val="FF714F"/>
    <a:srgbClr val="FF4F25"/>
    <a:srgbClr val="FFC000"/>
    <a:srgbClr val="9A4008"/>
    <a:srgbClr val="061922"/>
    <a:srgbClr val="B4BABD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9700" autoAdjust="0"/>
  </p:normalViewPr>
  <p:slideViewPr>
    <p:cSldViewPr snapToGrid="0">
      <p:cViewPr varScale="1">
        <p:scale>
          <a:sx n="80" d="100"/>
          <a:sy n="80" d="100"/>
        </p:scale>
        <p:origin x="834" y="78"/>
      </p:cViewPr>
      <p:guideLst>
        <p:guide orient="horz" pos="1296"/>
        <p:guide pos="288"/>
        <p:guide pos="50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10/3/2015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6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5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575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8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5354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5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2015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03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11" Type="http://schemas.openxmlformats.org/officeDocument/2006/relationships/image" Target="../media/image140.png"/><Relationship Id="rId10" Type="http://schemas.openxmlformats.org/officeDocument/2006/relationships/image" Target="../media/image131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5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110.png"/><Relationship Id="rId5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570.png"/><Relationship Id="rId11" Type="http://schemas.openxmlformats.org/officeDocument/2006/relationships/image" Target="../media/image590.png"/><Relationship Id="rId5" Type="http://schemas.openxmlformats.org/officeDocument/2006/relationships/image" Target="../media/image560.png"/><Relationship Id="rId10" Type="http://schemas.openxmlformats.org/officeDocument/2006/relationships/image" Target="../media/image580.png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5" Type="http://schemas.openxmlformats.org/officeDocument/2006/relationships/image" Target="../media/image6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inst.eecs.berkeley.edu/~cs152/sp12/lectures/L01-Intro.pdf" TargetMode="External"/><Relationship Id="rId2" Type="http://schemas.openxmlformats.org/officeDocument/2006/relationships/hyperlink" Target="http://www.eecs.berkeley.edu/~krst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ece.lsu.edu/ee4720/2012/lsli01.pdf" TargetMode="External"/><Relationship Id="rId4" Type="http://schemas.openxmlformats.org/officeDocument/2006/relationships/hyperlink" Target="http://www.ece.lsu.edu/koppe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707754"/>
            <a:ext cx="6754008" cy="1107996"/>
          </a:xfrm>
        </p:spPr>
        <p:txBody>
          <a:bodyPr/>
          <a:lstStyle/>
          <a:p>
            <a:r>
              <a:rPr lang="en-US" sz="3600" dirty="0" smtClean="0"/>
              <a:t>Layers of Computer Science,</a:t>
            </a:r>
            <a:br>
              <a:rPr lang="en-US" sz="3600" dirty="0" smtClean="0"/>
            </a:br>
            <a:r>
              <a:rPr lang="en-US" sz="3600" dirty="0" smtClean="0"/>
              <a:t>ISA and 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92708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03 October 2015</a:t>
            </a:r>
            <a:endParaRPr lang="en-US" dirty="0">
              <a:latin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13" y="4652757"/>
            <a:ext cx="2449995" cy="126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431" y="1691597"/>
            <a:ext cx="1240898" cy="203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221" y="1682136"/>
            <a:ext cx="2840390" cy="1517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8: Circuits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Structure </a:t>
            </a:r>
            <a:r>
              <a:rPr lang="en-US" dirty="0" smtClean="0">
                <a:cs typeface="Arial" pitchFamily="34" charset="0"/>
              </a:rPr>
              <a:t>and operation of </a:t>
            </a:r>
            <a:r>
              <a:rPr lang="en-US" dirty="0">
                <a:cs typeface="Arial" pitchFamily="34" charset="0"/>
              </a:rPr>
              <a:t>base </a:t>
            </a:r>
            <a:r>
              <a:rPr lang="en-US" dirty="0" smtClean="0">
                <a:cs typeface="Arial" pitchFamily="34" charset="0"/>
              </a:rPr>
              <a:t>hardware </a:t>
            </a:r>
            <a:r>
              <a:rPr lang="en-US" dirty="0">
                <a:cs typeface="Arial" pitchFamily="34" charset="0"/>
              </a:rPr>
              <a:t>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transistors, electricity effects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(current, voltage, capacity, etc.)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562472"/>
            <a:ext cx="3655859" cy="593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32872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06" y="4315943"/>
            <a:ext cx="2249212" cy="186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221" y="3513979"/>
            <a:ext cx="2986389" cy="136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7207" y="2231368"/>
            <a:ext cx="1873088" cy="199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539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69" y="4217248"/>
            <a:ext cx="2425827" cy="170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9: Physics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Low level physics effects: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material structure, diffusion of electrons, semiconductors, 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487574" y="1848466"/>
            <a:ext cx="3655859" cy="375391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69" y="1773014"/>
            <a:ext cx="3150498" cy="212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5558" y="1553274"/>
            <a:ext cx="1861917" cy="184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595" y="3793060"/>
            <a:ext cx="2654201" cy="230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136" y="3630108"/>
            <a:ext cx="2036333" cy="141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04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9" grpId="0" animBg="1"/>
    </p:bldLst>
  </p:timing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1067" y="103990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1067" y="1586689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1067" y="2133475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1067" y="2680261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1067" y="3227047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91067" y="377383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1067" y="4320619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91067" y="4867405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91067" y="5414190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5345759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5372651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1595" y="4543508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Hardware</a:t>
            </a:r>
            <a:r>
              <a:rPr lang="en-US" sz="1600" dirty="0" smtClean="0">
                <a:latin typeface="+mj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99697" y="1816604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+mj-lt"/>
              </a:rPr>
              <a:t>Software</a:t>
            </a: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91067" y="1043613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591067" y="3227047"/>
            <a:ext cx="4632576" cy="523864"/>
          </a:xfrm>
          <a:prstGeom prst="roundRect">
            <a:avLst/>
          </a:prstGeom>
          <a:solidFill>
            <a:srgbClr val="C00000"/>
          </a:soli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91067" y="3771513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38653" y="3234117"/>
            <a:ext cx="128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37021"/>
                </a:solidFill>
                <a:latin typeface="+mj-lt"/>
              </a:rPr>
              <a:t>HW/SW interface</a:t>
            </a:r>
            <a:endParaRPr lang="en-US" dirty="0" smtClean="0">
              <a:solidFill>
                <a:srgbClr val="F37021"/>
              </a:solidFill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5345759" y="3488979"/>
            <a:ext cx="334043" cy="0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 bwMode="auto">
          <a:xfrm>
            <a:off x="6979394" y="1040502"/>
            <a:ext cx="296149" cy="320225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smtClean="0">
              <a:ln>
                <a:noFill/>
              </a:ln>
              <a:solidFill>
                <a:srgbClr val="061922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07165" y="2216744"/>
            <a:ext cx="1434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61922"/>
                </a:solidFill>
                <a:latin typeface="+mj-lt"/>
              </a:rPr>
              <a:t>(CS)</a:t>
            </a:r>
            <a:endParaRPr lang="en-US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37" name="Right Brace 36"/>
          <p:cNvSpPr/>
          <p:nvPr/>
        </p:nvSpPr>
        <p:spPr bwMode="auto">
          <a:xfrm>
            <a:off x="6978097" y="4319888"/>
            <a:ext cx="321860" cy="16174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smtClean="0">
              <a:ln>
                <a:noFill/>
              </a:ln>
              <a:solidFill>
                <a:srgbClr val="061922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89713" y="4636162"/>
            <a:ext cx="1647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61922"/>
                </a:solidFill>
                <a:latin typeface="+mj-lt"/>
              </a:rPr>
              <a:t>(EE)</a:t>
            </a:r>
            <a:endParaRPr lang="en-US" dirty="0">
              <a:solidFill>
                <a:srgbClr val="061922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1" animBg="1"/>
      <p:bldP spid="6" grpId="1" animBg="1"/>
      <p:bldP spid="7" grpId="1" animBg="1"/>
      <p:bldP spid="8" grpId="1" animBg="1"/>
      <p:bldP spid="12" grpId="1" animBg="1"/>
      <p:bldP spid="9" grpId="1" animBg="1"/>
      <p:bldP spid="10" grpId="1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  <p:bldP spid="34" grpId="0" animBg="1"/>
      <p:bldP spid="36" grpId="0"/>
      <p:bldP spid="37" grpId="0" animBg="1"/>
      <p:bldP spid="38" grpId="0"/>
    </p:bld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focus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focus our attention mostly on the </a:t>
            </a:r>
            <a:r>
              <a:rPr lang="en-US" dirty="0" smtClean="0">
                <a:solidFill>
                  <a:schemeClr val="accent1"/>
                </a:solidFill>
              </a:rPr>
              <a:t>microarchitecture</a:t>
            </a:r>
            <a:r>
              <a:rPr lang="en-US" dirty="0" smtClean="0"/>
              <a:t>, but also look through the ISA and the HW levels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252739" y="4297697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6549029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2252739" y="2070880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6969665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7236" y="3708812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 smtClean="0">
                <a:solidFill>
                  <a:schemeClr val="tx1"/>
                </a:solidFill>
                <a:latin typeface="+mj-lt"/>
              </a:rPr>
              <a:t>The most focus is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4709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Performance, Power, Cost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279917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Tradeoffs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69730"/>
            <a:ext cx="7886700" cy="12636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All three are very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It is extremely hard to create a feature that improves all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Different products (mobile, desktop, etc.) require different balance</a:t>
            </a:r>
            <a:endParaRPr lang="ru-RU" sz="2250" dirty="0"/>
          </a:p>
        </p:txBody>
      </p:sp>
      <p:sp>
        <p:nvSpPr>
          <p:cNvPr id="7" name="TextBox 6"/>
          <p:cNvSpPr txBox="1"/>
          <p:nvPr/>
        </p:nvSpPr>
        <p:spPr>
          <a:xfrm>
            <a:off x="3674863" y="1725350"/>
            <a:ext cx="1794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Performance</a:t>
            </a:r>
          </a:p>
          <a:p>
            <a:pPr algn="ctr"/>
            <a:r>
              <a:rPr lang="en-US" dirty="0">
                <a:latin typeface="+mj-lt"/>
              </a:rPr>
              <a:t>(speed)</a:t>
            </a:r>
            <a:endParaRPr lang="ru-RU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633" y="3242586"/>
            <a:ext cx="224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Cost</a:t>
            </a:r>
          </a:p>
          <a:p>
            <a:pPr algn="ctr"/>
            <a:r>
              <a:rPr lang="en-US" dirty="0">
                <a:latin typeface="+mj-lt"/>
              </a:rPr>
              <a:t>(complexity,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area)</a:t>
            </a:r>
            <a:endParaRPr lang="ru-RU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3210" y="3242587"/>
            <a:ext cx="224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Power</a:t>
            </a:r>
          </a:p>
          <a:p>
            <a:pPr algn="ctr"/>
            <a:r>
              <a:rPr lang="en-US" dirty="0">
                <a:latin typeface="+mj-lt"/>
              </a:rPr>
              <a:t>(energy consumption and dissipation)</a:t>
            </a:r>
            <a:endParaRPr lang="ru-RU" dirty="0">
              <a:latin typeface="+mj-lt"/>
            </a:endParaRPr>
          </a:p>
        </p:txBody>
      </p:sp>
      <p:sp>
        <p:nvSpPr>
          <p:cNvPr id="20" name="Up-Down Arrow 19"/>
          <p:cNvSpPr/>
          <p:nvPr/>
        </p:nvSpPr>
        <p:spPr>
          <a:xfrm rot="19153632">
            <a:off x="5201870" y="2373920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Up-Down Arrow 20"/>
          <p:cNvSpPr/>
          <p:nvPr/>
        </p:nvSpPr>
        <p:spPr>
          <a:xfrm rot="2446368" flipH="1">
            <a:off x="3635918" y="2345857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Up-Down Arrow 21"/>
          <p:cNvSpPr/>
          <p:nvPr/>
        </p:nvSpPr>
        <p:spPr>
          <a:xfrm rot="5400000" flipH="1">
            <a:off x="4434840" y="3142039"/>
            <a:ext cx="274320" cy="1033029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678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74770"/>
            <a:ext cx="1710077" cy="91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48" y="2594203"/>
            <a:ext cx="2363929" cy="121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33883"/>
            <a:ext cx="7886700" cy="572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does performance depend on?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907" y="2920623"/>
                <a:ext cx="2421138" cy="598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43" y="2751163"/>
                <a:ext cx="3228184" cy="7975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58376" y="2884096"/>
                <a:ext cx="2187907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00" y="2702461"/>
                <a:ext cx="2837700" cy="8486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9956" y="3878865"/>
                <a:ext cx="251665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𝐶𝑦𝑐𝑙𝑒𝑠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1" y="4028820"/>
                <a:ext cx="3273140" cy="490840"/>
              </a:xfrm>
              <a:prstGeom prst="rect">
                <a:avLst/>
              </a:prstGeom>
              <a:blipFill rotWithShape="0"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13234" y="3878865"/>
                <a:ext cx="250478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𝑖𝑛𝑠𝑡𝑟𝑠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12" y="4028820"/>
                <a:ext cx="3260188" cy="490840"/>
              </a:xfrm>
              <a:prstGeom prst="rect">
                <a:avLst/>
              </a:prstGeom>
              <a:blipFill rotWithShape="0">
                <a:blip r:embed="rId1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Callout 1 (No Border) 22"/>
          <p:cNvSpPr/>
          <p:nvPr/>
        </p:nvSpPr>
        <p:spPr>
          <a:xfrm>
            <a:off x="6252355" y="4164396"/>
            <a:ext cx="2431270" cy="451049"/>
          </a:xfrm>
          <a:prstGeom prst="callout1">
            <a:avLst>
              <a:gd name="adj1" fmla="val 136"/>
              <a:gd name="adj2" fmla="val 29689"/>
              <a:gd name="adj3" fmla="val -99708"/>
              <a:gd name="adj4" fmla="val 1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3"/>
                </a:solidFill>
                <a:latin typeface="+mj-lt"/>
              </a:rPr>
              <a:t>Golden rule of CS</a:t>
            </a:r>
            <a:endParaRPr lang="ru-RU" sz="2100" dirty="0">
              <a:solidFill>
                <a:schemeClr val="accent3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948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2" grpId="0"/>
      <p:bldP spid="19" grpId="0"/>
      <p:bldP spid="20" grpId="0"/>
      <p:bldP spid="23" grpId="0" animBg="1"/>
    </p:bldLst>
  </p:timing>
  <p:extLst mod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3666"/>
            <a:ext cx="7886700" cy="572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How can we increase it?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75168" y="3139339"/>
                <a:ext cx="3523465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890" y="3042785"/>
                <a:ext cx="4621073" cy="8486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Callout 1 (No Border) 13"/>
          <p:cNvSpPr/>
          <p:nvPr/>
        </p:nvSpPr>
        <p:spPr>
          <a:xfrm>
            <a:off x="1319515" y="2485114"/>
            <a:ext cx="2779733" cy="451049"/>
          </a:xfrm>
          <a:prstGeom prst="callout1">
            <a:avLst>
              <a:gd name="adj1" fmla="val 123312"/>
              <a:gd name="adj2" fmla="val 64602"/>
              <a:gd name="adj3" fmla="val 183213"/>
              <a:gd name="adj4" fmla="val 85738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SW: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algorithms, optimizations, ISA, etc.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Line Callout 1 (No Border) 14"/>
          <p:cNvSpPr/>
          <p:nvPr/>
        </p:nvSpPr>
        <p:spPr>
          <a:xfrm>
            <a:off x="4919240" y="2485114"/>
            <a:ext cx="2779733" cy="451049"/>
          </a:xfrm>
          <a:prstGeom prst="callout1">
            <a:avLst>
              <a:gd name="adj1" fmla="val 125237"/>
              <a:gd name="adj2" fmla="val 40243"/>
              <a:gd name="adj3" fmla="val 188986"/>
              <a:gd name="adj4" fmla="val 21405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CD: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faster circuits, smaller transistors, etc.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Line Callout 1 (No Border) 15"/>
          <p:cNvSpPr/>
          <p:nvPr/>
        </p:nvSpPr>
        <p:spPr>
          <a:xfrm>
            <a:off x="2873416" y="4156941"/>
            <a:ext cx="2779733" cy="451049"/>
          </a:xfrm>
          <a:prstGeom prst="callout1">
            <a:avLst>
              <a:gd name="adj1" fmla="val -15261"/>
              <a:gd name="adj2" fmla="val 60854"/>
              <a:gd name="adj3" fmla="val -103556"/>
              <a:gd name="adj4" fmla="val 67312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uArch: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pipelining, caching, prediction,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1752" y="4677495"/>
            <a:ext cx="30484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But, need better CD to enable these approaches</a:t>
            </a:r>
          </a:p>
          <a:p>
            <a:pPr algn="ctr"/>
            <a:r>
              <a:rPr lang="en-US" dirty="0">
                <a:latin typeface="+mj-lt"/>
              </a:rPr>
              <a:t>(e.g., more transistors)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438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4" grpId="0" animBg="1"/>
      <p:bldP spid="15" grpId="0" animBg="1"/>
      <p:bldP spid="16" grpId="0" animBg="1"/>
      <p:bldP spid="7" grpId="0"/>
    </p:bld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45" y="1711534"/>
            <a:ext cx="8196373" cy="36257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Why is power important?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smaller battery -&gt; smaller/cheaper devices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less money for 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Power </a:t>
            </a:r>
            <a:r>
              <a:rPr lang="en-US" b="1" dirty="0" smtClean="0">
                <a:latin typeface="+mj-lt"/>
              </a:rPr>
              <a:t>Wall </a:t>
            </a:r>
            <a:r>
              <a:rPr lang="en-US" dirty="0" smtClean="0">
                <a:latin typeface="+mj-lt"/>
              </a:rPr>
              <a:t>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The maximum power dissipation that cooling systems can handle 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We cannot spend more power </a:t>
            </a:r>
            <a:r>
              <a:rPr lang="en-US" sz="1600" dirty="0" smtClean="0"/>
              <a:t>even if </a:t>
            </a:r>
            <a:r>
              <a:rPr lang="en-US" sz="1600" dirty="0"/>
              <a:t>we want</a:t>
            </a:r>
          </a:p>
          <a:p>
            <a:pPr lvl="1"/>
            <a:endParaRPr lang="ru-R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5437" r="6034"/>
          <a:stretch/>
        </p:blipFill>
        <p:spPr>
          <a:xfrm>
            <a:off x="6980583" y="1852420"/>
            <a:ext cx="1849093" cy="1248035"/>
          </a:xfrm>
          <a:prstGeom prst="rect">
            <a:avLst/>
          </a:prstGeom>
        </p:spPr>
      </p:pic>
      <p:sp>
        <p:nvSpPr>
          <p:cNvPr id="8" name="Line Callout 1 (No Border) 7"/>
          <p:cNvSpPr/>
          <p:nvPr/>
        </p:nvSpPr>
        <p:spPr>
          <a:xfrm>
            <a:off x="6885091" y="1040230"/>
            <a:ext cx="2163418" cy="451049"/>
          </a:xfrm>
          <a:prstGeom prst="callout1">
            <a:avLst>
              <a:gd name="adj1" fmla="val 113689"/>
              <a:gd name="adj2" fmla="val 49924"/>
              <a:gd name="adj3" fmla="val 169740"/>
              <a:gd name="adj4" fmla="val 46389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Nuclear reactor? No, power supply for a large data center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783" y="3574407"/>
            <a:ext cx="3877217" cy="19176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53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5980"/>
            <a:ext cx="7201624" cy="38057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Fixed Cost (</a:t>
            </a:r>
            <a:r>
              <a:rPr lang="en-US" dirty="0" err="1" smtClean="0">
                <a:latin typeface="+mj-lt"/>
              </a:rPr>
              <a:t>RnD</a:t>
            </a:r>
            <a:r>
              <a:rPr lang="en-US" dirty="0" smtClean="0">
                <a:latin typeface="+mj-lt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Independent of volume (i.e., number of units made/sold)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design time and effort, mask generation,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Variable Cost (manufacturing/production)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proportional to volume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silicon processing, packaging,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Most of these related to chip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The larger chip size the large production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chips on one wafer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Larger probability of error</a:t>
            </a:r>
          </a:p>
          <a:p>
            <a:pPr lvl="1"/>
            <a:endParaRPr lang="ru-RU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45" y="1329198"/>
            <a:ext cx="1550795" cy="165193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EFF0"/>
              </a:clrFrom>
              <a:clrTo>
                <a:srgbClr val="F8EFF0">
                  <a:alpha val="0"/>
                </a:srgbClr>
              </a:clrTo>
            </a:clrChange>
          </a:blip>
          <a:srcRect l="848"/>
          <a:stretch/>
        </p:blipFill>
        <p:spPr>
          <a:xfrm>
            <a:off x="6820852" y="3247656"/>
            <a:ext cx="2170451" cy="918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228" y="4708619"/>
            <a:ext cx="3744075" cy="12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50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368901" y="1604519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Neo Sans Intel"/>
              </a:rPr>
              <a:t>Ok… but what is it?</a:t>
            </a:r>
            <a:endParaRPr lang="ru-RU" sz="2400" kern="0" dirty="0">
              <a:solidFill>
                <a:srgbClr val="06192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5613" y="1555506"/>
            <a:ext cx="2983509" cy="46166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50031" y="3362633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50031" y="5534417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chemeClr val="lt1"/>
                </a:solidFill>
                <a:latin typeface="+mj-lt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4464861" y="3848309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4969777" y="433607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  <a:latin typeface="+mj-lt"/>
              </a:rPr>
              <a:t>Decision: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create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4336073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  <a:latin typeface="+mj-lt"/>
              </a:rPr>
              <a:t>Issue: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the gap is too large to cross it over in one step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3" y="1005913"/>
            <a:ext cx="8228012" cy="4537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shortest answer is about </a:t>
            </a:r>
            <a:r>
              <a:rPr lang="en-US" i="1" dirty="0" smtClean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698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5" grpId="0" build="p"/>
      <p:bldP spid="16" grpId="0" build="p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</a:t>
            </a:r>
            <a:r>
              <a:rPr lang="en-US" dirty="0" err="1" smtClean="0"/>
              <a:t>uArch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452508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</a:t>
            </a:r>
            <a:r>
              <a:rPr lang="en-US" dirty="0" smtClean="0"/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</a:rPr>
              <a:t>(procedures, interrupt/exception handler, etc.) </a:t>
            </a:r>
            <a:r>
              <a:rPr lang="en-US" dirty="0"/>
              <a:t>and also some structures </a:t>
            </a:r>
            <a:r>
              <a:rPr lang="en-US" dirty="0">
                <a:solidFill>
                  <a:schemeClr val="bg2"/>
                </a:solidFill>
              </a:rPr>
              <a:t>(registers, memory, etc.) 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</a:t>
            </a:r>
            <a:r>
              <a:rPr lang="en-US" dirty="0" smtClean="0"/>
              <a:t>and support features defined in the </a:t>
            </a:r>
            <a:r>
              <a:rPr lang="en-US" dirty="0"/>
              <a:t>ISA</a:t>
            </a:r>
            <a:r>
              <a:rPr lang="en-US" dirty="0" smtClean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 mod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</a:t>
            </a:r>
            <a:r>
              <a:rPr lang="en-US" dirty="0" smtClean="0"/>
              <a:t>many others.</a:t>
            </a:r>
            <a:endParaRPr lang="en-US" dirty="0"/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</a:t>
            </a:r>
            <a:r>
              <a:rPr lang="en-US" sz="2000" dirty="0" smtClean="0">
                <a:noFill/>
                <a:latin typeface="+mj-lt"/>
              </a:rPr>
              <a:t>I  </a:t>
            </a:r>
            <a:r>
              <a:rPr lang="en-US" sz="2000" dirty="0" smtClean="0">
                <a:latin typeface="+mj-lt"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  <p:extLst mod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considered in this course)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considered in this course)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226136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91166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91166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45138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48579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Usually, 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52747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421627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84382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84382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84382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84382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84382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84382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0"/>
                            </p:stCondLst>
                            <p:childTnLst>
                              <p:par>
                                <p:cTn id="8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Big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fast, but small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dirty="0" smtClean="0"/>
                  <a:t>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dirty="0" smtClean="0"/>
                  <a:t>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(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PC</a:t>
                </a:r>
                <a:r>
                  <a:rPr lang="en-US" dirty="0" smtClean="0"/>
                  <a:t>)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/>
                    </a:solidFill>
                  </a:rPr>
                  <a:t>GPR</a:t>
                </a:r>
                <a:r>
                  <a:rPr lang="en-US" dirty="0"/>
                  <a:t>) </a:t>
                </a:r>
                <a:r>
                  <a:rPr lang="en-US" dirty="0" smtClean="0"/>
                  <a:t>is used to store intermediate calculations.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There are many examples of other registers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  <a:blipFill rotWithShape="0">
                <a:blip r:embed="rId5"/>
                <a:stretch>
                  <a:fillRect l="-1980" t="-2008" r="-1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</a:t>
            </a:r>
            <a:r>
              <a:rPr lang="en-US" sz="1800" dirty="0">
                <a:solidFill>
                  <a:schemeClr val="bg2"/>
                </a:solidFill>
              </a:rPr>
              <a:t>(move operation)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>
                <a:solidFill>
                  <a:schemeClr val="bg2"/>
                </a:solidFill>
              </a:rPr>
              <a:t>(memory → register ) </a:t>
            </a:r>
            <a:r>
              <a:rPr lang="en-US" sz="1800" dirty="0"/>
              <a:t>&amp; stores </a:t>
            </a:r>
            <a:r>
              <a:rPr lang="en-US" sz="1800" dirty="0">
                <a:solidFill>
                  <a:schemeClr val="bg2"/>
                </a:solidFill>
              </a:rPr>
              <a:t>(register ← 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</a:t>
            </a:r>
            <a:r>
              <a:rPr lang="en-US" sz="1800" dirty="0" smtClean="0">
                <a:solidFill>
                  <a:schemeClr val="bg2"/>
                </a:solidFill>
              </a:rPr>
              <a:t>(taking decision: loops, if-else)</a:t>
            </a:r>
            <a:endParaRPr lang="en-US" sz="1800" dirty="0">
              <a:solidFill>
                <a:schemeClr val="bg2"/>
              </a:solidFill>
            </a:endParaRP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</a:t>
            </a:r>
            <a:r>
              <a:rPr lang="en-US" sz="1600" dirty="0" smtClean="0">
                <a:solidFill>
                  <a:schemeClr val="bg2"/>
                </a:solidFill>
              </a:rPr>
              <a:t>(set new value into PC)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</a:t>
            </a:r>
            <a:r>
              <a:rPr lang="en-US" sz="1600" dirty="0">
                <a:solidFill>
                  <a:schemeClr val="bg2"/>
                </a:solidFill>
              </a:rPr>
              <a:t>(if (condition) then PC new </a:t>
            </a:r>
            <a:r>
              <a:rPr lang="en-US" sz="1600" dirty="0" smtClean="0">
                <a:solidFill>
                  <a:schemeClr val="bg2"/>
                </a:solidFill>
              </a:rPr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</a:t>
            </a:r>
            <a:r>
              <a:rPr lang="en-US" sz="1600" dirty="0">
                <a:solidFill>
                  <a:schemeClr val="bg2"/>
                </a:solidFill>
              </a:rPr>
              <a:t>(Procedure call)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1: Application</a:t>
            </a:r>
            <a:endParaRPr lang="ru-RU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5002214"/>
          </a:xfrm>
        </p:spPr>
        <p:txBody>
          <a:bodyPr/>
          <a:lstStyle/>
          <a:p>
            <a:r>
              <a:rPr lang="en-US" dirty="0" smtClean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money accounting, text editing, music/video encoding,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games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etc.</a:t>
            </a:r>
          </a:p>
          <a:p>
            <a:endParaRPr lang="ru-RU" dirty="0"/>
          </a:p>
        </p:txBody>
      </p:sp>
      <p:grpSp>
        <p:nvGrpSpPr>
          <p:cNvPr id="4" name="Group 3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pic>
        <p:nvPicPr>
          <p:cNvPr id="1030" name="Picture 6" descr="http://habrastorage.org/storage2/6df/ee6/f33/6dfee6f334382412ae59d8baf98feda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77" y="3359042"/>
            <a:ext cx="2161604" cy="140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5.uf.tistory.com/image/2370B5405276981621447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9" y="4368036"/>
            <a:ext cx="2137550" cy="157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70" y="1847860"/>
            <a:ext cx="2207121" cy="124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364" y="2247373"/>
            <a:ext cx="2078086" cy="150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6" name="Rectangle 15"/>
          <p:cNvSpPr/>
          <p:nvPr/>
        </p:nvSpPr>
        <p:spPr bwMode="auto">
          <a:xfrm>
            <a:off x="454025" y="2290918"/>
            <a:ext cx="3655859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 descr="http://www.boostmobile.com/shop/phones/_images/phones/apple-iphone-6/views/full/fro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18" y="4017664"/>
            <a:ext cx="2023828" cy="209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2815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6" grpId="0" animBg="1"/>
    </p:bld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2"/>
              </a:rPr>
              <a:t>Krste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Asanovic</a:t>
            </a:r>
            <a:r>
              <a:rPr lang="en-US" dirty="0">
                <a:hlinkClick r:id="rId2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3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4"/>
              </a:rPr>
              <a:t>David M. </a:t>
            </a:r>
            <a:r>
              <a:rPr lang="en-US" dirty="0" err="1" smtClean="0">
                <a:hlinkClick r:id="rId4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5"/>
              </a:rPr>
              <a:t>EE4720-L1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Algorithms</a:t>
            </a:r>
            <a:endParaRPr lang="ru-RU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r>
              <a:rPr lang="en-US" dirty="0" smtClean="0"/>
              <a:t>High-level math methods to perform the task</a:t>
            </a:r>
            <a:r>
              <a:rPr lang="en-US" dirty="0"/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quick sort,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search in graphs, fractal compression, signal encoding, etc.</a:t>
            </a:r>
            <a:endParaRPr lang="ru-RU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056" name="Picture 8" descr="http://sydney.edu.au/engineering/it/~aquigley/3dfade/netscape_tcv_c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11" y="1799006"/>
            <a:ext cx="1849842" cy="141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53" y="2066933"/>
            <a:ext cx="1485628" cy="173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2050" name="Picture 2" descr="http://upload.wikimedia.org/wikibooks/en/3/37/Algorithms-F6CallTre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38" y="5217819"/>
            <a:ext cx="2400369" cy="87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2/2e/Boruvka's_algorithm_(Sollin's_algorithm)_Anim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18" y="3366471"/>
            <a:ext cx="2429125" cy="136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writersguidetoepublishing.com/wp-content/uploads/2011/10/algorith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3" y="4193519"/>
            <a:ext cx="1558412" cy="145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454025" y="2762294"/>
            <a:ext cx="3655859" cy="339894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5839" y="1828125"/>
            <a:ext cx="3655859" cy="48703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046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0" grpId="0" animBg="1"/>
      <p:bldP spid="42" grpId="0" animBg="1"/>
    </p:bld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3: Program Language</a:t>
            </a:r>
            <a:endParaRPr lang="ru-RU" dirty="0"/>
          </a:p>
        </p:txBody>
      </p:sp>
      <p:pic>
        <p:nvPicPr>
          <p:cNvPr id="3078" name="Picture 6" descr="https://d15cw65ipctsrr.cloudfront.net/f2/e2d37549671b4a0c04b4f40669e1c9/cour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46" y="4571790"/>
            <a:ext cx="2588394" cy="145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aniercollege.qc.ca/computer-science-technology/files/2012/08/programming-languag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14" y="1886675"/>
            <a:ext cx="3262137" cy="104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779" y="2679185"/>
            <a:ext cx="3728945" cy="1630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063" y="4131224"/>
            <a:ext cx="1760356" cy="17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598332" cy="5031711"/>
          </a:xfrm>
        </p:spPr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Representation of algorithms </a:t>
            </a:r>
            <a:r>
              <a:rPr lang="en-US" dirty="0" smtClean="0">
                <a:cs typeface="Arial" pitchFamily="34" charset="0"/>
              </a:rPr>
              <a:t>in formal languages that can be translated to “machine language”: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++,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Java, Python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SQL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248554"/>
            <a:ext cx="3655859" cy="2912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95373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381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4: Operating System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Manage </a:t>
            </a:r>
            <a:r>
              <a:rPr lang="en-US" dirty="0">
                <a:cs typeface="Arial" pitchFamily="34" charset="0"/>
              </a:rPr>
              <a:t>computer </a:t>
            </a:r>
            <a:r>
              <a:rPr lang="en-US" dirty="0" smtClean="0">
                <a:cs typeface="Arial" pitchFamily="34" charset="0"/>
              </a:rPr>
              <a:t>resources </a:t>
            </a:r>
            <a:r>
              <a:rPr lang="en-US" dirty="0">
                <a:cs typeface="Arial" pitchFamily="34" charset="0"/>
              </a:rPr>
              <a:t>and provides common </a:t>
            </a:r>
            <a:r>
              <a:rPr lang="en-US" dirty="0" smtClean="0">
                <a:cs typeface="Arial" pitchFamily="34" charset="0"/>
              </a:rPr>
              <a:t>interface for user programs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: Unix, Window, iOS, Android,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695687"/>
            <a:ext cx="3655859" cy="246555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142043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0" name="Picture 10" descr="http://s.hswstatic.com/gif/operating-system-linu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18" y="1999638"/>
            <a:ext cx="2395563" cy="191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teach-ict.com/as_a2_ict_new/ocr/A2_G063/332_designing_systems/operating_systems/miniweb/images/operating-syste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7" y="1858605"/>
            <a:ext cx="2248150" cy="242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4.bp.blogspot.com/-ROrS9ZXWP6E/UiXTvhiCeKI/AAAAAAAAAS8/TetJkrLz5m4/s640/linux-operating-syste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22" y="4265769"/>
            <a:ext cx="2810959" cy="18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blog.gethuawei.com/wp-content/uploads/2014/08/Mobile-OS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42" y="3365078"/>
            <a:ext cx="2585856" cy="145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322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5: Instruction Set Architecture (ISA)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333154" y="884903"/>
            <a:ext cx="8810846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Definition of “machine language” (commands) and available hardware structures/mechanisms</a:t>
            </a:r>
            <a:r>
              <a:rPr lang="en-US" dirty="0">
                <a:cs typeface="Arial" pitchFamily="34" charset="0"/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MIPS, x86, ARM,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POWER etc.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176867"/>
            <a:ext cx="3655859" cy="197928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188712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96" y="1916143"/>
            <a:ext cx="2414136" cy="166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4050032"/>
            <a:ext cx="1618356" cy="20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41" y="3684499"/>
            <a:ext cx="2865120" cy="160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518" y="3348568"/>
            <a:ext cx="2509267" cy="7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5249" y="1968946"/>
            <a:ext cx="1372195" cy="935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367" y="2675251"/>
            <a:ext cx="1813518" cy="52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6843" y="4891042"/>
            <a:ext cx="2121360" cy="101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479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92" y="1980592"/>
            <a:ext cx="2287641" cy="366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556" y="4286082"/>
            <a:ext cx="3471003" cy="180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535" y="2781859"/>
            <a:ext cx="2708163" cy="191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6: Microarchitecture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caches, buses, registers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pipeline,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629080"/>
            <a:ext cx="3655859" cy="152707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35382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3843" y="1811634"/>
            <a:ext cx="2443215" cy="140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7771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7: Gates/RTL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Detailed definition of </a:t>
            </a:r>
            <a:r>
              <a:rPr lang="en-US" dirty="0">
                <a:cs typeface="Arial" pitchFamily="34" charset="0"/>
              </a:rPr>
              <a:t>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floor plan, wires,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signal distribution,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095776"/>
            <a:ext cx="3655859" cy="1060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8205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91" y="3595498"/>
            <a:ext cx="1916517" cy="2560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65" y="1586895"/>
            <a:ext cx="3577176" cy="169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64" y="2614119"/>
            <a:ext cx="4095011" cy="171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25" y="4477807"/>
            <a:ext cx="3174431" cy="153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993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7.6|1.3|42.2|19.1|39.3|38.2|4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2|14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4|2.4|8.9|1.7|7.4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|51.9|58.5|168.8|102.4|240.8|80.1|66|213.1|17.6|8.1|7.2|20.9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|24.9|17.4|61.8|34.1|21.7|7.6|7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1|5.6|115.7|100.1|117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7.9|83.1|16.6|12.1|63.2|83.7|107.5|8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141.2|24.6|29.3|69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|80.7|62.9|8.7|30.6|83.1|74.4|140.9|6.8|210.4|18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|45.3|1.4|59.7|30.1|2.3|0.9|17|49.3|38|10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3.2|57|23.6|20.8|1.7|7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43.9|42.9|23.3|16.1|117.9|123.7|4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8.6|2|73.4|1.4|9|3.5|4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6.1|0.8|1.9|2.2|1.2|1.1|1|1.1|0.9|2.6|2.5|0.8|2.7|19.9|2.2|2|50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2.9|35|36.1|45.8|17.9|27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.7|33.6|111.2|49.8|3.7|12.9|2.7|3.7|54.9|1.1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6|6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5.1|9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2.7|9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66.9|2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8.1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7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9.5|1.3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3918</TotalTime>
  <Words>1757</Words>
  <Application>Microsoft Office PowerPoint</Application>
  <PresentationFormat>On-screen Show (4:3)</PresentationFormat>
  <Paragraphs>344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MS PGothic</vt:lpstr>
      <vt:lpstr>MS PGothic</vt:lpstr>
      <vt:lpstr>Arial</vt:lpstr>
      <vt:lpstr>Calibri</vt:lpstr>
      <vt:lpstr>Cambria Math</vt:lpstr>
      <vt:lpstr>Consolas</vt:lpstr>
      <vt:lpstr>Neo Sans Intel</vt:lpstr>
      <vt:lpstr>Neo Sans Intel Medium</vt:lpstr>
      <vt:lpstr>Times</vt:lpstr>
      <vt:lpstr>Verdana</vt:lpstr>
      <vt:lpstr>1_mdsp_2011</vt:lpstr>
      <vt:lpstr>Layers of Computer Science, ISA and uArch</vt:lpstr>
      <vt:lpstr>What is this course about?</vt:lpstr>
      <vt:lpstr>Layer 1: Application</vt:lpstr>
      <vt:lpstr>Layer 2: Algorithms</vt:lpstr>
      <vt:lpstr>Level 3: Program Language</vt:lpstr>
      <vt:lpstr>Level 4: Operating System</vt:lpstr>
      <vt:lpstr>Level 5: Instruction Set Architecture (ISA)</vt:lpstr>
      <vt:lpstr>Level 6: Microarchitecture</vt:lpstr>
      <vt:lpstr>Level 7: Gates/RTL</vt:lpstr>
      <vt:lpstr>Level 8: Circuits</vt:lpstr>
      <vt:lpstr>Level 9: Physics</vt:lpstr>
      <vt:lpstr>Layers of Abstraction</vt:lpstr>
      <vt:lpstr>Course focus</vt:lpstr>
      <vt:lpstr>Performance, Power, Cost</vt:lpstr>
      <vt:lpstr>Basic Design Tradeoffs</vt:lpstr>
      <vt:lpstr>Performance</vt:lpstr>
      <vt:lpstr>Increasing Performance</vt:lpstr>
      <vt:lpstr>Power</vt:lpstr>
      <vt:lpstr>Cost</vt:lpstr>
      <vt:lpstr>ISA and uArch</vt:lpstr>
      <vt:lpstr>ISA and uArch</vt:lpstr>
      <vt:lpstr>ISA and uArch</vt:lpstr>
      <vt:lpstr>Example: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215</cp:revision>
  <dcterms:created xsi:type="dcterms:W3CDTF">2011-10-24T08:13:52Z</dcterms:created>
  <dcterms:modified xsi:type="dcterms:W3CDTF">2015-10-03T09:48:22Z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